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2" r:id="rId3"/>
    <p:sldMasterId id="2147483726" r:id="rId4"/>
    <p:sldMasterId id="2147483738" r:id="rId5"/>
  </p:sldMasterIdLst>
  <p:notesMasterIdLst>
    <p:notesMasterId r:id="rId41"/>
  </p:notesMasterIdLst>
  <p:sldIdLst>
    <p:sldId id="322" r:id="rId6"/>
    <p:sldId id="323" r:id="rId7"/>
    <p:sldId id="324" r:id="rId8"/>
    <p:sldId id="325" r:id="rId9"/>
    <p:sldId id="327" r:id="rId10"/>
    <p:sldId id="326" r:id="rId11"/>
    <p:sldId id="328" r:id="rId12"/>
    <p:sldId id="329" r:id="rId13"/>
    <p:sldId id="330" r:id="rId14"/>
    <p:sldId id="315" r:id="rId15"/>
    <p:sldId id="316" r:id="rId16"/>
    <p:sldId id="317" r:id="rId17"/>
    <p:sldId id="343" r:id="rId18"/>
    <p:sldId id="319" r:id="rId19"/>
    <p:sldId id="320" r:id="rId20"/>
    <p:sldId id="321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256" r:id="rId30"/>
    <p:sldId id="304" r:id="rId31"/>
    <p:sldId id="295" r:id="rId32"/>
    <p:sldId id="306" r:id="rId33"/>
    <p:sldId id="305" r:id="rId34"/>
    <p:sldId id="296" r:id="rId35"/>
    <p:sldId id="298" r:id="rId36"/>
    <p:sldId id="342" r:id="rId37"/>
    <p:sldId id="300" r:id="rId38"/>
    <p:sldId id="332" r:id="rId39"/>
    <p:sldId id="33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F9B9-F536-4595-B1CE-037E9BCFFC53}" type="datetimeFigureOut">
              <a:rPr lang="en-US" smtClean="0"/>
              <a:t>17-07-2018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F2D2C-F518-4813-8AE0-269E05AC0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5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99F79-7E42-4FC1-B2ED-438905FCF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59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d8ac0f2d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d8ac0f2d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d8ac0f2d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41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7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354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48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d8ac0f2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d8ac0f2d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3d8ac0f2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5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46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1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2739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4880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74121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367616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39094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327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639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56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30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3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83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0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046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374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07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650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38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1" name="Google Shape;281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2" name="Google Shape;282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180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965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77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77A3F-5619-4FAB-9F17-2CA6AD15FDCD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DE6D0-4478-4E51-BB35-A06B8DFA963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21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136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6" name="Google Shape;306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85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44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950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3" name="Google Shape;323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940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29" name="Google Shape;329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7207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5" name="Google Shape;335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6" name="Google Shape;336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078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57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1896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63634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0877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44839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21818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6148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0" r:id="rId2"/>
    <p:sldLayoutId id="214748374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endParaRPr lang="en-US" kern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-US" kern="0" smtClean="0"/>
              <a:pPr>
                <a:buClr>
                  <a:srgbClr val="000000"/>
                </a:buCl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58028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17-07-2018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67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5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483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86001"/>
            <a:ext cx="7772400" cy="16795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dobe Garamond Pro Bold" pitchFamily="18" charset="0"/>
              </a:rPr>
              <a:t>Computer Vision and Neural Machine Interface for Upper Limb Prostheses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905001" y="4800600"/>
            <a:ext cx="3886199" cy="1371600"/>
          </a:xfrm>
        </p:spPr>
        <p:txBody>
          <a:bodyPr/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Supervised by: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Dr.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Meena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AbdelMaseeh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16436" y="4308763"/>
            <a:ext cx="32004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Team members: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Abdelrahman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Hamza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Ghadir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Moemen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Hanna Nabil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Mostafa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Elwafa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304800"/>
            <a:ext cx="132473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550" y="426244"/>
            <a:ext cx="1918651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7" y="1620983"/>
            <a:ext cx="6336146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4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Block diagram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82"/>
          <p:cNvSpPr/>
          <p:nvPr/>
        </p:nvSpPr>
        <p:spPr>
          <a:xfrm rot="10800000">
            <a:off x="9901036" y="3737376"/>
            <a:ext cx="830700" cy="1325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82"/>
          <p:cNvSpPr/>
          <p:nvPr/>
        </p:nvSpPr>
        <p:spPr>
          <a:xfrm>
            <a:off x="6558637" y="4567105"/>
            <a:ext cx="830700" cy="424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8" name="Google Shape;568;p82"/>
          <p:cNvSpPr/>
          <p:nvPr/>
        </p:nvSpPr>
        <p:spPr>
          <a:xfrm>
            <a:off x="277542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82"/>
          <p:cNvSpPr/>
          <p:nvPr/>
        </p:nvSpPr>
        <p:spPr>
          <a:xfrm>
            <a:off x="56962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82"/>
          <p:cNvSpPr/>
          <p:nvPr/>
        </p:nvSpPr>
        <p:spPr>
          <a:xfrm>
            <a:off x="8643577" y="2760075"/>
            <a:ext cx="6948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4797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EMG Dataset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58645" y="237050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Preprocessing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05945" y="234581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Data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Windowing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453245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45037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Classification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59275" y="4311258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Class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Label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449738" y="2359672"/>
            <a:ext cx="2022764" cy="1079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Extraction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7" grpId="0" animBg="1"/>
      <p:bldP spid="568" grpId="0" animBg="1"/>
      <p:bldP spid="569" grpId="0" animBg="1"/>
      <p:bldP spid="570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>
            <a:spLocks noGrp="1"/>
          </p:cNvSpPr>
          <p:nvPr>
            <p:ph type="title"/>
          </p:nvPr>
        </p:nvSpPr>
        <p:spPr>
          <a:xfrm>
            <a:off x="1981200" y="274649"/>
            <a:ext cx="82296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Dataset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775" y="1820551"/>
            <a:ext cx="8760426" cy="4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981200" y="12018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8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Methodology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4"/>
          <p:cNvSpPr txBox="1">
            <a:spLocks noGrp="1"/>
          </p:cNvSpPr>
          <p:nvPr>
            <p:ph type="body" idx="1"/>
          </p:nvPr>
        </p:nvSpPr>
        <p:spPr>
          <a:xfrm>
            <a:off x="1981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Windowing of MES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8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b="4201"/>
          <a:stretch/>
        </p:blipFill>
        <p:spPr>
          <a:xfrm>
            <a:off x="864388" y="2590800"/>
            <a:ext cx="4550400" cy="357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>
            <a:spLocks noGrp="1"/>
          </p:cNvSpPr>
          <p:nvPr>
            <p:ph type="body" idx="3"/>
          </p:nvPr>
        </p:nvSpPr>
        <p:spPr>
          <a:xfrm>
            <a:off x="6169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Increased Accuracy</a:t>
            </a:r>
            <a:endParaRPr sz="222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84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 b="4211"/>
          <a:stretch/>
        </p:blipFill>
        <p:spPr>
          <a:xfrm>
            <a:off x="6345775" y="2590800"/>
            <a:ext cx="4456500" cy="362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4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Module: </a:t>
            </a: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14" y="1752560"/>
            <a:ext cx="10972800" cy="4525963"/>
          </a:xfrm>
        </p:spPr>
        <p:txBody>
          <a:bodyPr/>
          <a:lstStyle/>
          <a:p>
            <a:r>
              <a:rPr lang="en-US" sz="2400" dirty="0"/>
              <a:t>Mean Absolute </a:t>
            </a:r>
            <a:r>
              <a:rPr lang="en-US" sz="2400" dirty="0" smtClean="0"/>
              <a:t>Value </a:t>
            </a:r>
          </a:p>
          <a:p>
            <a:endParaRPr lang="en-US" sz="2400" dirty="0"/>
          </a:p>
          <a:p>
            <a:r>
              <a:rPr lang="en-US" sz="2400" dirty="0"/>
              <a:t>Zero </a:t>
            </a:r>
            <a:r>
              <a:rPr lang="en-US" sz="2400" dirty="0" smtClean="0"/>
              <a:t>Crossings    </a:t>
            </a:r>
          </a:p>
          <a:p>
            <a:endParaRPr lang="en-US" sz="2400" dirty="0"/>
          </a:p>
          <a:p>
            <a:r>
              <a:rPr lang="en-US" sz="2400" dirty="0"/>
              <a:t>Slope Sign </a:t>
            </a:r>
            <a:r>
              <a:rPr lang="en-US" sz="2400" dirty="0" smtClean="0"/>
              <a:t>Changes</a:t>
            </a:r>
          </a:p>
          <a:p>
            <a:endParaRPr lang="en-US" sz="2400" dirty="0"/>
          </a:p>
          <a:p>
            <a:r>
              <a:rPr lang="en-US" sz="2400" dirty="0"/>
              <a:t>Waveform Length             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4262767"/>
            <a:ext cx="2110654" cy="1127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3593528"/>
            <a:ext cx="6933463" cy="621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1586302"/>
            <a:ext cx="3382210" cy="876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78" y="2753953"/>
            <a:ext cx="5366472" cy="39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609600" y="309988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EMG Module: Classifier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574088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KNN</a:t>
            </a:r>
            <a:endParaRPr sz="3000" dirty="0"/>
          </a:p>
        </p:txBody>
      </p:sp>
      <p:pic>
        <p:nvPicPr>
          <p:cNvPr id="600" name="Google Shape;6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01825"/>
            <a:ext cx="5169740" cy="3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>
            <a:spLocks noGrp="1"/>
          </p:cNvSpPr>
          <p:nvPr>
            <p:ph type="body" idx="1"/>
          </p:nvPr>
        </p:nvSpPr>
        <p:spPr>
          <a:xfrm>
            <a:off x="6195600" y="1590663"/>
            <a:ext cx="5386800" cy="639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000" dirty="0"/>
              <a:t>SVM</a:t>
            </a:r>
            <a:endParaRPr sz="3000" dirty="0"/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88" y="2501825"/>
            <a:ext cx="5027625" cy="3592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2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EMG Module: Results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6"/>
          <p:cNvSpPr txBox="1"/>
          <p:nvPr/>
        </p:nvSpPr>
        <p:spPr>
          <a:xfrm>
            <a:off x="1872263" y="1343325"/>
            <a:ext cx="8607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Results of NINAPRO dataset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914" y="2032725"/>
            <a:ext cx="5006904" cy="4575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8" y="1573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CV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1"/>
            <a:ext cx="12155055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1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Methodology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21" y="1867415"/>
            <a:ext cx="9729559" cy="399153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51" y="1867415"/>
            <a:ext cx="7297169" cy="3991532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867415"/>
            <a:ext cx="72961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4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ALOI Dataset</a:t>
            </a:r>
            <a:endParaRPr lang="en-US" dirty="0"/>
          </a:p>
        </p:txBody>
      </p:sp>
      <p:pic>
        <p:nvPicPr>
          <p:cNvPr id="4" name="Shape 14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8800" y="1752600"/>
            <a:ext cx="873760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l" rtl="0"/>
            <a:r>
              <a:rPr lang="en-US" dirty="0"/>
              <a:t>GP sponsor:  </a:t>
            </a:r>
            <a:r>
              <a:rPr lang="en-US" dirty="0" err="1" smtClean="0"/>
              <a:t>IHub</a:t>
            </a:r>
            <a:r>
              <a:rPr lang="en-US" dirty="0" smtClean="0"/>
              <a:t>. </a:t>
            </a:r>
          </a:p>
          <a:p>
            <a:pPr algn="l" rtl="0"/>
            <a:r>
              <a:rPr lang="en-US" dirty="0"/>
              <a:t>Problem definition</a:t>
            </a:r>
            <a:r>
              <a:rPr lang="en-US" dirty="0" smtClean="0"/>
              <a:t>.</a:t>
            </a:r>
            <a:endParaRPr lang="en-US" dirty="0"/>
          </a:p>
          <a:p>
            <a:pPr lvl="0" algn="l" rtl="0"/>
            <a:r>
              <a:rPr lang="en-US" dirty="0" smtClean="0"/>
              <a:t>System design.</a:t>
            </a:r>
            <a:endParaRPr lang="en-US" dirty="0"/>
          </a:p>
          <a:p>
            <a:pPr lvl="0" algn="l" rtl="0"/>
            <a:r>
              <a:rPr lang="en-US" dirty="0" smtClean="0"/>
              <a:t>Integration algorithm.</a:t>
            </a:r>
          </a:p>
          <a:p>
            <a:pPr lvl="0" algn="l" rtl="0"/>
            <a:r>
              <a:rPr lang="en-US" dirty="0" smtClean="0"/>
              <a:t>EMG module.</a:t>
            </a:r>
          </a:p>
          <a:p>
            <a:pPr lvl="0" algn="l" rtl="0"/>
            <a:r>
              <a:rPr lang="en-US" dirty="0" smtClean="0"/>
              <a:t>CV module.</a:t>
            </a:r>
          </a:p>
          <a:p>
            <a:r>
              <a:rPr lang="en-US" dirty="0"/>
              <a:t>Real-time system</a:t>
            </a:r>
            <a:r>
              <a:rPr lang="en-US" dirty="0" smtClean="0"/>
              <a:t>.</a:t>
            </a:r>
          </a:p>
          <a:p>
            <a:pPr lvl="0" algn="l" rtl="0"/>
            <a:r>
              <a:rPr lang="en-US" dirty="0" smtClean="0"/>
              <a:t>System implementation.</a:t>
            </a:r>
          </a:p>
          <a:p>
            <a:pPr lvl="0" algn="l" rtl="0"/>
            <a:r>
              <a:rPr lang="en-US" dirty="0" smtClean="0"/>
              <a:t>Future sight</a:t>
            </a:r>
            <a:endParaRPr lang="en-US" dirty="0"/>
          </a:p>
          <a:p>
            <a:pPr algn="l" rtl="0"/>
            <a:r>
              <a:rPr lang="en-US" dirty="0"/>
              <a:t>Gained </a:t>
            </a:r>
            <a:r>
              <a:rPr lang="en-US" dirty="0" smtClean="0"/>
              <a:t>skills.</a:t>
            </a:r>
            <a:endParaRPr lang="en-US" dirty="0"/>
          </a:p>
          <a:p>
            <a:pPr algn="l" rtl="0"/>
            <a:r>
              <a:rPr lang="en-US" dirty="0" smtClean="0"/>
              <a:t>Team contribution.</a:t>
            </a:r>
            <a:endParaRPr lang="en-US" dirty="0"/>
          </a:p>
          <a:p>
            <a:pPr lvl="0" algn="l" rt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2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</a:t>
            </a:r>
            <a:r>
              <a:rPr lang="en-US" dirty="0" smtClean="0"/>
              <a:t>ALOI Dataset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1000 </a:t>
            </a:r>
            <a:r>
              <a:rPr lang="en-US" dirty="0" err="1"/>
              <a:t>obj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750 </a:t>
            </a:r>
            <a:r>
              <a:rPr lang="en-US" dirty="0" err="1">
                <a:sym typeface="Wingdings" pitchFamily="2" charset="2"/>
              </a:rPr>
              <a:t>obj</a:t>
            </a:r>
            <a:r>
              <a:rPr lang="en-US" dirty="0">
                <a:sym typeface="Wingdings" pitchFamily="2" charset="2"/>
              </a:rPr>
              <a:t>  473 </a:t>
            </a:r>
            <a:r>
              <a:rPr lang="en-US" dirty="0" err="1">
                <a:sym typeface="Wingdings" pitchFamily="2" charset="2"/>
              </a:rPr>
              <a:t>obj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72 </a:t>
            </a:r>
            <a:r>
              <a:rPr lang="en-US" dirty="0"/>
              <a:t>pictures at 5 intervals against a black background</a:t>
            </a:r>
          </a:p>
          <a:p>
            <a:endParaRPr lang="en-US" dirty="0"/>
          </a:p>
          <a:p>
            <a:r>
              <a:rPr lang="en-US" dirty="0"/>
              <a:t>124.5 cm distance and 30 cm altitude from the objects.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2332"/>
            <a:ext cx="10972800" cy="3321698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63" y="2244869"/>
            <a:ext cx="9413983" cy="38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7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Module: Architecture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Preprocessing: </a:t>
            </a:r>
          </a:p>
          <a:p>
            <a:pPr marL="0" indent="0">
              <a:buNone/>
            </a:pPr>
            <a:r>
              <a:rPr lang="en-US" dirty="0"/>
              <a:t>gray-scale </a:t>
            </a:r>
            <a:r>
              <a:rPr lang="en-US" dirty="0">
                <a:sym typeface="Wingdings" pitchFamily="2" charset="2"/>
              </a:rPr>
              <a:t> Normalization  Resize(</a:t>
            </a:r>
            <a:r>
              <a:rPr lang="en-US" dirty="0"/>
              <a:t>768×576 to 36x48)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CNN Architecture, Two layers:</a:t>
            </a:r>
          </a:p>
          <a:p>
            <a:pPr marL="0" indent="0">
              <a:buNone/>
            </a:pPr>
            <a:r>
              <a:rPr lang="en-US" dirty="0"/>
              <a:t>Five kernels (5x5) </a:t>
            </a:r>
            <a:r>
              <a:rPr lang="en-US" dirty="0">
                <a:sym typeface="Wingdings" pitchFamily="2" charset="2"/>
              </a:rPr>
              <a:t> max pooling by factor 2 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 smtClean="0"/>
              <a:t>Python </a:t>
            </a:r>
            <a:r>
              <a:rPr lang="en-US" dirty="0"/>
              <a:t>library: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</a:t>
            </a:r>
            <a:r>
              <a:rPr lang="en-US" dirty="0"/>
              <a:t>C</a:t>
            </a:r>
            <a:r>
              <a:rPr lang="en-US" dirty="0" smtClean="0"/>
              <a:t>ommon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 smtClean="0"/>
              <a:t>Imbalanced Classes</a:t>
            </a:r>
          </a:p>
          <a:p>
            <a:pPr marL="0" indent="0">
              <a:buNone/>
            </a:pPr>
            <a:r>
              <a:rPr lang="en-US" sz="2000" dirty="0" smtClean="0"/>
              <a:t>Suggested Solution: Re-Sampling the Dataset.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 err="1" smtClean="0"/>
              <a:t>Overfitting</a:t>
            </a:r>
            <a:endParaRPr lang="en-US" b="1" u="sng" dirty="0"/>
          </a:p>
          <a:p>
            <a:pPr marL="0" indent="0">
              <a:buNone/>
            </a:pPr>
            <a:r>
              <a:rPr lang="en-US" sz="2000" dirty="0" smtClean="0"/>
              <a:t>Suggested Solution: Dropout Regularization.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3124200"/>
            <a:ext cx="3784973" cy="3210468"/>
          </a:xfrm>
          <a:prstGeom prst="rect">
            <a:avLst/>
          </a:prstGeom>
        </p:spPr>
      </p:pic>
      <p:pic>
        <p:nvPicPr>
          <p:cNvPr id="6" name="Picture 5" descr="Image result for overfitti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3124201"/>
            <a:ext cx="3807460" cy="3210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2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CV Module: Results</a:t>
            </a:r>
            <a:endParaRPr lang="en-US" dirty="0"/>
          </a:p>
        </p:txBody>
      </p:sp>
      <p:pic>
        <p:nvPicPr>
          <p:cNvPr id="1026" name="Picture 2" descr="D:\4th\GP\finallllllll\cv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19730"/>
            <a:ext cx="6604000" cy="44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Syste</a:t>
            </a:r>
            <a:r>
              <a:rPr lang="en-US" dirty="0"/>
              <a:t>m</a:t>
            </a:r>
          </a:p>
        </p:txBody>
      </p:sp>
      <p:sp>
        <p:nvSpPr>
          <p:cNvPr id="131" name="사각형: 둥근 위쪽 모서리 130">
            <a:extLst>
              <a:ext uri="{FF2B5EF4-FFF2-40B4-BE49-F238E27FC236}">
                <a16:creationId xmlns:a16="http://schemas.microsoft.com/office/drawing/2014/main" id="{C08580B8-0AB3-4DA4-9187-5973C667ECF6}"/>
              </a:ext>
            </a:extLst>
          </p:cNvPr>
          <p:cNvSpPr/>
          <p:nvPr/>
        </p:nvSpPr>
        <p:spPr>
          <a:xfrm rot="16200000">
            <a:off x="1619440" y="1995189"/>
            <a:ext cx="1215172" cy="2390459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ight Arrow 6">
            <a:extLst>
              <a:ext uri="{FF2B5EF4-FFF2-40B4-BE49-F238E27FC236}">
                <a16:creationId xmlns:a16="http://schemas.microsoft.com/office/drawing/2014/main" id="{AF414331-CB9F-43F5-899E-B9CFB5FE979A}"/>
              </a:ext>
            </a:extLst>
          </p:cNvPr>
          <p:cNvSpPr/>
          <p:nvPr/>
        </p:nvSpPr>
        <p:spPr>
          <a:xfrm>
            <a:off x="8760019" y="1999275"/>
            <a:ext cx="2560093" cy="2392268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7">
            <a:extLst>
              <a:ext uri="{FF2B5EF4-FFF2-40B4-BE49-F238E27FC236}">
                <a16:creationId xmlns:a16="http://schemas.microsoft.com/office/drawing/2014/main" id="{4B9D61BA-0458-42E5-AC2C-736F0B545F11}"/>
              </a:ext>
            </a:extLst>
          </p:cNvPr>
          <p:cNvSpPr/>
          <p:nvPr/>
        </p:nvSpPr>
        <p:spPr>
          <a:xfrm>
            <a:off x="7016051" y="2581173"/>
            <a:ext cx="1756176" cy="1218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ectangle 8">
            <a:extLst>
              <a:ext uri="{FF2B5EF4-FFF2-40B4-BE49-F238E27FC236}">
                <a16:creationId xmlns:a16="http://schemas.microsoft.com/office/drawing/2014/main" id="{DCA5AA32-831B-4F55-AE45-7BB13B034AC8}"/>
              </a:ext>
            </a:extLst>
          </p:cNvPr>
          <p:cNvSpPr/>
          <p:nvPr/>
        </p:nvSpPr>
        <p:spPr>
          <a:xfrm>
            <a:off x="5176266" y="2586445"/>
            <a:ext cx="1846492" cy="12132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9">
            <a:extLst>
              <a:ext uri="{FF2B5EF4-FFF2-40B4-BE49-F238E27FC236}">
                <a16:creationId xmlns:a16="http://schemas.microsoft.com/office/drawing/2014/main" id="{05A6BF8E-5D73-4246-97F6-B611C222C72C}"/>
              </a:ext>
            </a:extLst>
          </p:cNvPr>
          <p:cNvSpPr/>
          <p:nvPr/>
        </p:nvSpPr>
        <p:spPr>
          <a:xfrm>
            <a:off x="3423768" y="2581173"/>
            <a:ext cx="1752498" cy="1218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2">
            <a:extLst>
              <a:ext uri="{FF2B5EF4-FFF2-40B4-BE49-F238E27FC236}">
                <a16:creationId xmlns:a16="http://schemas.microsoft.com/office/drawing/2014/main" id="{1C78191B-85BA-4B9C-8C2C-195C4C93AC52}"/>
              </a:ext>
            </a:extLst>
          </p:cNvPr>
          <p:cNvSpPr/>
          <p:nvPr/>
        </p:nvSpPr>
        <p:spPr>
          <a:xfrm>
            <a:off x="4027133" y="4276813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Oval 13">
            <a:extLst>
              <a:ext uri="{FF2B5EF4-FFF2-40B4-BE49-F238E27FC236}">
                <a16:creationId xmlns:a16="http://schemas.microsoft.com/office/drawing/2014/main" id="{EAA3A102-CA78-484E-ABF3-FC9213636C2B}"/>
              </a:ext>
            </a:extLst>
          </p:cNvPr>
          <p:cNvSpPr/>
          <p:nvPr/>
        </p:nvSpPr>
        <p:spPr>
          <a:xfrm>
            <a:off x="1967980" y="430921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Oval 14">
            <a:extLst>
              <a:ext uri="{FF2B5EF4-FFF2-40B4-BE49-F238E27FC236}">
                <a16:creationId xmlns:a16="http://schemas.microsoft.com/office/drawing/2014/main" id="{96701449-9991-44C0-87DD-2C7C11070803}"/>
              </a:ext>
            </a:extLst>
          </p:cNvPr>
          <p:cNvSpPr/>
          <p:nvPr/>
        </p:nvSpPr>
        <p:spPr>
          <a:xfrm>
            <a:off x="7492904" y="433548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Oval 15">
            <a:extLst>
              <a:ext uri="{FF2B5EF4-FFF2-40B4-BE49-F238E27FC236}">
                <a16:creationId xmlns:a16="http://schemas.microsoft.com/office/drawing/2014/main" id="{22AA412F-5EC3-4B86-A2CA-9A27AD60089F}"/>
              </a:ext>
            </a:extLst>
          </p:cNvPr>
          <p:cNvSpPr/>
          <p:nvPr/>
        </p:nvSpPr>
        <p:spPr>
          <a:xfrm>
            <a:off x="9194652" y="4291733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Oval 16">
            <a:extLst>
              <a:ext uri="{FF2B5EF4-FFF2-40B4-BE49-F238E27FC236}">
                <a16:creationId xmlns:a16="http://schemas.microsoft.com/office/drawing/2014/main" id="{1E9C8492-8E58-421E-94CB-E3F525DE54E8}"/>
              </a:ext>
            </a:extLst>
          </p:cNvPr>
          <p:cNvSpPr/>
          <p:nvPr/>
        </p:nvSpPr>
        <p:spPr>
          <a:xfrm>
            <a:off x="5793492" y="4278494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BDAD512-82B2-46E6-B0A2-9C55C7D4E4DA}"/>
              </a:ext>
            </a:extLst>
          </p:cNvPr>
          <p:cNvSpPr txBox="1"/>
          <p:nvPr/>
        </p:nvSpPr>
        <p:spPr>
          <a:xfrm>
            <a:off x="1371600" y="4897136"/>
            <a:ext cx="1598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MYO 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ArmBand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5DC7133-2EDB-48C7-8E7C-7D1A6B11E485}"/>
              </a:ext>
            </a:extLst>
          </p:cNvPr>
          <p:cNvSpPr txBox="1"/>
          <p:nvPr/>
        </p:nvSpPr>
        <p:spPr>
          <a:xfrm>
            <a:off x="3258515" y="4813927"/>
            <a:ext cx="19473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Machine Learning Model</a:t>
            </a:r>
          </a:p>
          <a:p>
            <a:pPr algn="ctr"/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751DCC-8F9B-4718-AB61-899940F81A30}"/>
              </a:ext>
            </a:extLst>
          </p:cNvPr>
          <p:cNvSpPr txBox="1"/>
          <p:nvPr/>
        </p:nvSpPr>
        <p:spPr>
          <a:xfrm>
            <a:off x="7075262" y="4981952"/>
            <a:ext cx="1438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Keras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TensorFlow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8826914" y="4916907"/>
            <a:ext cx="18342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Pinch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Neutral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Tripod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Palmar Pronated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6B89175-A7BD-4151-B7EB-E3FFC2A302B6}"/>
              </a:ext>
            </a:extLst>
          </p:cNvPr>
          <p:cNvGrpSpPr/>
          <p:nvPr/>
        </p:nvGrpSpPr>
        <p:grpSpPr>
          <a:xfrm>
            <a:off x="9453964" y="1250488"/>
            <a:ext cx="2611484" cy="3311512"/>
            <a:chOff x="9269085" y="1796874"/>
            <a:chExt cx="2023576" cy="2818138"/>
          </a:xfrm>
        </p:grpSpPr>
        <p:sp>
          <p:nvSpPr>
            <p:cNvPr id="160" name="Bent Arrow 3">
              <a:extLst>
                <a:ext uri="{FF2B5EF4-FFF2-40B4-BE49-F238E27FC236}">
                  <a16:creationId xmlns:a16="http://schemas.microsoft.com/office/drawing/2014/main" id="{2FBB11B3-A649-493B-9887-CEA216AFA59B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Bent Arrow 38">
              <a:extLst>
                <a:ext uri="{FF2B5EF4-FFF2-40B4-BE49-F238E27FC236}">
                  <a16:creationId xmlns:a16="http://schemas.microsoft.com/office/drawing/2014/main" id="{D2F0F542-E8BA-4CDB-B488-E650B7D12B60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4" name="Straight Connector 48">
            <a:extLst>
              <a:ext uri="{FF2B5EF4-FFF2-40B4-BE49-F238E27FC236}">
                <a16:creationId xmlns:a16="http://schemas.microsoft.com/office/drawing/2014/main" id="{C00B80C4-605D-4986-97E9-31BD51317240}"/>
              </a:ext>
            </a:extLst>
          </p:cNvPr>
          <p:cNvCxnSpPr/>
          <p:nvPr/>
        </p:nvCxnSpPr>
        <p:spPr>
          <a:xfrm>
            <a:off x="2251076" y="3876726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9">
            <a:extLst>
              <a:ext uri="{FF2B5EF4-FFF2-40B4-BE49-F238E27FC236}">
                <a16:creationId xmlns:a16="http://schemas.microsoft.com/office/drawing/2014/main" id="{DDBAABD2-8D6A-46FB-865F-0C94CA550544}"/>
              </a:ext>
            </a:extLst>
          </p:cNvPr>
          <p:cNvCxnSpPr/>
          <p:nvPr/>
        </p:nvCxnSpPr>
        <p:spPr>
          <a:xfrm>
            <a:off x="4300016" y="3839197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50">
            <a:extLst>
              <a:ext uri="{FF2B5EF4-FFF2-40B4-BE49-F238E27FC236}">
                <a16:creationId xmlns:a16="http://schemas.microsoft.com/office/drawing/2014/main" id="{11FCC97B-7E4E-47C8-8127-BAC3133C50A0}"/>
              </a:ext>
            </a:extLst>
          </p:cNvPr>
          <p:cNvCxnSpPr/>
          <p:nvPr/>
        </p:nvCxnSpPr>
        <p:spPr>
          <a:xfrm>
            <a:off x="6069536" y="3839198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51">
            <a:extLst>
              <a:ext uri="{FF2B5EF4-FFF2-40B4-BE49-F238E27FC236}">
                <a16:creationId xmlns:a16="http://schemas.microsoft.com/office/drawing/2014/main" id="{B80077A4-6927-4109-9B71-0FDA456AD44E}"/>
              </a:ext>
            </a:extLst>
          </p:cNvPr>
          <p:cNvCxnSpPr/>
          <p:nvPr/>
        </p:nvCxnSpPr>
        <p:spPr>
          <a:xfrm>
            <a:off x="7794400" y="3851275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52">
            <a:extLst>
              <a:ext uri="{FF2B5EF4-FFF2-40B4-BE49-F238E27FC236}">
                <a16:creationId xmlns:a16="http://schemas.microsoft.com/office/drawing/2014/main" id="{E2349F96-287A-4F8D-99A1-6F2A8AB443B1}"/>
              </a:ext>
            </a:extLst>
          </p:cNvPr>
          <p:cNvCxnSpPr/>
          <p:nvPr/>
        </p:nvCxnSpPr>
        <p:spPr>
          <a:xfrm>
            <a:off x="9484556" y="3851274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13B27C5-3511-4DA0-AE65-CC98118E35AB}"/>
              </a:ext>
            </a:extLst>
          </p:cNvPr>
          <p:cNvSpPr txBox="1"/>
          <p:nvPr/>
        </p:nvSpPr>
        <p:spPr>
          <a:xfrm>
            <a:off x="1170768" y="2990363"/>
            <a:ext cx="226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EMG Acquisition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3483130" y="2855569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EMG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5332506" y="2869767"/>
            <a:ext cx="156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Camera Orders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7108177" y="2678450"/>
            <a:ext cx="156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Computer Vision Classifier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10D820-EEE4-488B-B269-993FF5786516}"/>
              </a:ext>
            </a:extLst>
          </p:cNvPr>
          <p:cNvSpPr txBox="1"/>
          <p:nvPr/>
        </p:nvSpPr>
        <p:spPr>
          <a:xfrm>
            <a:off x="8881601" y="2963290"/>
            <a:ext cx="1724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Grasp Type 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89" y="4345203"/>
            <a:ext cx="494220" cy="49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8" y="4316806"/>
            <a:ext cx="497121" cy="497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4" y="4345203"/>
            <a:ext cx="504802" cy="50480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5264022" y="4869863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Confirmation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Cancellation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Power OFF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42013" r="38162" b="22844"/>
          <a:stretch/>
        </p:blipFill>
        <p:spPr>
          <a:xfrm>
            <a:off x="4074872" y="4427993"/>
            <a:ext cx="470711" cy="315570"/>
          </a:xfrm>
          <a:prstGeom prst="rect">
            <a:avLst/>
          </a:prstGeom>
        </p:spPr>
      </p:pic>
      <p:pic>
        <p:nvPicPr>
          <p:cNvPr id="80" name="Shape 1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 l="77210" t="53686" r="3099" b="20787"/>
          <a:stretch/>
        </p:blipFill>
        <p:spPr>
          <a:xfrm>
            <a:off x="9231443" y="4391543"/>
            <a:ext cx="517887" cy="40191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1E12F5-2725-470E-A4D1-2F9B66331879}"/>
              </a:ext>
            </a:extLst>
          </p:cNvPr>
          <p:cNvSpPr txBox="1"/>
          <p:nvPr/>
        </p:nvSpPr>
        <p:spPr>
          <a:xfrm>
            <a:off x="3320941" y="5336020"/>
            <a:ext cx="2011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Finger Spread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Extension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Wrist Ulnar Deviation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2800" b="1" dirty="0" smtClean="0"/>
              <a:t>Components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5577" y="1557640"/>
            <a:ext cx="9457509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PC: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USB Bluetooth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HD Webcam Camera </a:t>
            </a:r>
            <a:endParaRPr lang="en-US" sz="3200" kern="0" dirty="0" smtClea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marL="457200" lvl="0" indent="-431800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Raspberry-Pi 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3 Model 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B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MYO </a:t>
            </a:r>
            <a:r>
              <a:rPr lang="en-US" sz="3200" kern="0" dirty="0" err="1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ArmBand</a:t>
            </a: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Raspberry Bluetooth </a:t>
            </a:r>
          </a:p>
          <a:p>
            <a:pPr marL="939800" lvl="1" indent="-457200">
              <a:spcBef>
                <a:spcPts val="640"/>
              </a:spcBef>
              <a:buClr>
                <a:srgbClr val="000000"/>
              </a:buClr>
              <a:buSzPts val="3200"/>
              <a:buFont typeface="Wingdings" panose="05000000000000000000" pitchFamily="2" charset="2"/>
              <a:buChar char="§"/>
            </a:pPr>
            <a:r>
              <a:rPr lang="en-US" sz="3200" kern="0" dirty="0" smtClea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USB Camera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32" y="3587572"/>
            <a:ext cx="2500993" cy="161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5" y="1672794"/>
            <a:ext cx="1749667" cy="984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73" y="1557640"/>
            <a:ext cx="1292888" cy="140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25" y="4556593"/>
            <a:ext cx="1184693" cy="11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54"/>
            <a:ext cx="10972800" cy="1143000"/>
          </a:xfrm>
        </p:spPr>
        <p:txBody>
          <a:bodyPr/>
          <a:lstStyle/>
          <a:p>
            <a:r>
              <a:rPr lang="en-US" dirty="0"/>
              <a:t>EMG </a:t>
            </a:r>
            <a:r>
              <a:rPr lang="en-US" dirty="0" smtClean="0"/>
              <a:t>Acquisition in Real-time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227" y="964801"/>
            <a:ext cx="11482251" cy="5486400"/>
          </a:xfrm>
        </p:spPr>
        <p:txBody>
          <a:bodyPr/>
          <a:lstStyle/>
          <a:p>
            <a:r>
              <a:rPr lang="en-US" dirty="0" smtClean="0"/>
              <a:t>Open MYO </a:t>
            </a:r>
          </a:p>
          <a:p>
            <a:r>
              <a:rPr lang="en-US" dirty="0" smtClean="0"/>
              <a:t>EMG Training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Our Protocol</a:t>
            </a:r>
          </a:p>
          <a:p>
            <a:endParaRPr lang="en-US" dirty="0"/>
          </a:p>
          <a:p>
            <a:pPr marL="25400" indent="0">
              <a:buNone/>
            </a:pPr>
            <a:endParaRPr lang="en-US" dirty="0" smtClean="0"/>
          </a:p>
          <a:p>
            <a:pPr marL="25400" indent="0">
              <a:buNone/>
            </a:pPr>
            <a:endParaRPr lang="en-US" dirty="0" smtClean="0"/>
          </a:p>
          <a:p>
            <a:r>
              <a:rPr lang="en-US" dirty="0" smtClean="0"/>
              <a:t>EMG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EMG Classifier in Real-time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656" r="6745"/>
          <a:stretch/>
        </p:blipFill>
        <p:spPr>
          <a:xfrm>
            <a:off x="8477799" y="4065636"/>
            <a:ext cx="3104601" cy="2278305"/>
          </a:xfrm>
          <a:prstGeom prst="rect">
            <a:avLst/>
          </a:prstGeom>
        </p:spPr>
      </p:pic>
      <p:sp>
        <p:nvSpPr>
          <p:cNvPr id="18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9268695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BDD2666E-909E-4729-A280-474E64A8E3C7}"/>
              </a:ext>
            </a:extLst>
          </p:cNvPr>
          <p:cNvSpPr/>
          <p:nvPr/>
        </p:nvSpPr>
        <p:spPr>
          <a:xfrm>
            <a:off x="7583687" y="273430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FBA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C3589-FABB-4A06-84CF-A1A4822D7639}"/>
              </a:ext>
            </a:extLst>
          </p:cNvPr>
          <p:cNvSpPr txBox="1"/>
          <p:nvPr/>
        </p:nvSpPr>
        <p:spPr>
          <a:xfrm>
            <a:off x="7811735" y="2952077"/>
            <a:ext cx="132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Classifier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1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5898678" y="273774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213669" y="274119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2528660" y="274464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843651" y="2748096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04" y="2924733"/>
            <a:ext cx="1249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Samples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2884218" y="2813577"/>
            <a:ext cx="79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File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4425008" y="2833525"/>
            <a:ext cx="116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Prepare Data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087821" y="2813575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Feature Extraction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9554453" y="2813576"/>
            <a:ext cx="100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Save Model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Classifier in Real-time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41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74" name="Right Arrow 3">
            <a:extLst>
              <a:ext uri="{FF2B5EF4-FFF2-40B4-BE49-F238E27FC236}">
                <a16:creationId xmlns:a16="http://schemas.microsoft.com/office/drawing/2014/main" id="{E55F9C46-A8C3-43F6-89FB-B2CF897A6830}"/>
              </a:ext>
            </a:extLst>
          </p:cNvPr>
          <p:cNvSpPr/>
          <p:nvPr/>
        </p:nvSpPr>
        <p:spPr>
          <a:xfrm>
            <a:off x="85934" y="1454186"/>
            <a:ext cx="5934859" cy="4666480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5" name="Rounded Rectangle 4">
            <a:extLst>
              <a:ext uri="{FF2B5EF4-FFF2-40B4-BE49-F238E27FC236}">
                <a16:creationId xmlns:a16="http://schemas.microsoft.com/office/drawing/2014/main" id="{C1C7D177-0BFA-4E0C-A432-713EC983674A}"/>
              </a:ext>
            </a:extLst>
          </p:cNvPr>
          <p:cNvSpPr/>
          <p:nvPr/>
        </p:nvSpPr>
        <p:spPr>
          <a:xfrm>
            <a:off x="6096000" y="1499120"/>
            <a:ext cx="5942499" cy="5032309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6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2807758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7" name="Rounded Rectangle 13">
            <a:extLst>
              <a:ext uri="{FF2B5EF4-FFF2-40B4-BE49-F238E27FC236}">
                <a16:creationId xmlns:a16="http://schemas.microsoft.com/office/drawing/2014/main" id="{8ABFEC12-0AA7-421E-9658-8A92B893E6BA}"/>
              </a:ext>
            </a:extLst>
          </p:cNvPr>
          <p:cNvSpPr/>
          <p:nvPr/>
        </p:nvSpPr>
        <p:spPr>
          <a:xfrm>
            <a:off x="6673956" y="408488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8" name="Rounded Rectangle 14">
            <a:extLst>
              <a:ext uri="{FF2B5EF4-FFF2-40B4-BE49-F238E27FC236}">
                <a16:creationId xmlns:a16="http://schemas.microsoft.com/office/drawing/2014/main" id="{B7FDBF27-81F7-4735-8329-3C116EBBE482}"/>
              </a:ext>
            </a:extLst>
          </p:cNvPr>
          <p:cNvSpPr/>
          <p:nvPr/>
        </p:nvSpPr>
        <p:spPr>
          <a:xfrm>
            <a:off x="6666980" y="5355547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4" y="3081065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Filtration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0A111B3-2FBE-4FDC-A070-95B2027CA18B}"/>
              </a:ext>
            </a:extLst>
          </p:cNvPr>
          <p:cNvSpPr txBox="1"/>
          <p:nvPr/>
        </p:nvSpPr>
        <p:spPr>
          <a:xfrm>
            <a:off x="7584363" y="4397010"/>
            <a:ext cx="386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Feature Extraction</a:t>
            </a:r>
            <a:endParaRPr lang="ko-KR" altLang="en-US" sz="2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0ACDBFED-35D8-4898-9ABB-36E12BE9C15A}"/>
              </a:ext>
            </a:extLst>
          </p:cNvPr>
          <p:cNvSpPr txBox="1"/>
          <p:nvPr/>
        </p:nvSpPr>
        <p:spPr>
          <a:xfrm>
            <a:off x="7584363" y="5653834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solidFill>
                  <a:prstClr val="white"/>
                </a:solidFill>
                <a:cs typeface="Arial" pitchFamily="34" charset="0"/>
              </a:rPr>
              <a:t>Prediction From Model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8" t="21094" r="16859" b="20716"/>
          <a:stretch/>
        </p:blipFill>
        <p:spPr>
          <a:xfrm rot="5400000">
            <a:off x="2204768" y="3632419"/>
            <a:ext cx="1550179" cy="2149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13473" r="28910" b="6439"/>
          <a:stretch/>
        </p:blipFill>
        <p:spPr>
          <a:xfrm rot="5400000">
            <a:off x="140287" y="2155504"/>
            <a:ext cx="1826467" cy="1694619"/>
          </a:xfrm>
          <a:prstGeom prst="rect">
            <a:avLst/>
          </a:prstGeom>
        </p:spPr>
      </p:pic>
      <p:pic>
        <p:nvPicPr>
          <p:cNvPr id="27" name="Picture 26" title="Wrist Extensio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137" r="24000" b="5894"/>
          <a:stretch/>
        </p:blipFill>
        <p:spPr>
          <a:xfrm rot="5400000">
            <a:off x="2071787" y="1933100"/>
            <a:ext cx="1841678" cy="21242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19633" r="32743" b="19051"/>
          <a:stretch/>
        </p:blipFill>
        <p:spPr>
          <a:xfrm rot="5400000">
            <a:off x="297243" y="3845147"/>
            <a:ext cx="1550178" cy="17242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34" y="3423455"/>
            <a:ext cx="1898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1-Finger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Spread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8975" y="3521185"/>
            <a:ext cx="1915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2-Wrist Extension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497" y="4953275"/>
            <a:ext cx="198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002060"/>
                </a:solidFill>
                <a:latin typeface="Arial"/>
                <a:cs typeface="Arial" pitchFamily="34" charset="0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-Wrist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 pitchFamily="34" charset="0"/>
              </a:rPr>
              <a:t>Ulnar Deviation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1229" y="514383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208A7"/>
                </a:solidFill>
                <a:effectLst/>
                <a:uLnTx/>
                <a:uFillTx/>
                <a:latin typeface="Arial"/>
                <a:cs typeface="Arial" pitchFamily="34" charset="0"/>
              </a:rPr>
              <a:t>0-Rest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208A7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832709" y="3789744"/>
            <a:ext cx="469079" cy="425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832709" y="5131620"/>
            <a:ext cx="469080" cy="4478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DDDE205-30B0-4F4A-98A0-25DDA1B34D51}"/>
              </a:ext>
            </a:extLst>
          </p:cNvPr>
          <p:cNvSpPr/>
          <p:nvPr/>
        </p:nvSpPr>
        <p:spPr>
          <a:xfrm>
            <a:off x="6666980" y="1533864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8832709" y="2426328"/>
            <a:ext cx="469079" cy="425506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34B9B-C8EF-4123-8371-3F636387C14A}"/>
              </a:ext>
            </a:extLst>
          </p:cNvPr>
          <p:cNvSpPr txBox="1"/>
          <p:nvPr/>
        </p:nvSpPr>
        <p:spPr>
          <a:xfrm>
            <a:off x="7584363" y="1790968"/>
            <a:ext cx="386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noProof="0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Window From Stream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in Real-time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865913"/>
          </a:xfrm>
        </p:spPr>
        <p:txBody>
          <a:bodyPr/>
          <a:lstStyle/>
          <a:p>
            <a:r>
              <a:rPr lang="en-US" dirty="0" smtClean="0"/>
              <a:t>Camera Acquisition using CV2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odel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built with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Keras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backend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r>
              <a:rPr lang="en-US" dirty="0" smtClean="0">
                <a:solidFill>
                  <a:srgbClr val="24292E"/>
                </a:solidFill>
                <a:latin typeface="-apple-system"/>
              </a:rPr>
              <a:t>Problems Faced us !!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endParaRPr lang="en-US" dirty="0" smtClean="0"/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4" name="Rectangle 44">
            <a:extLst>
              <a:ext uri="{FF2B5EF4-FFF2-40B4-BE49-F238E27FC236}">
                <a16:creationId xmlns:a16="http://schemas.microsoft.com/office/drawing/2014/main" id="{1964E7A9-2143-493D-98E6-9992613ED04B}"/>
              </a:ext>
            </a:extLst>
          </p:cNvPr>
          <p:cNvSpPr/>
          <p:nvPr/>
        </p:nvSpPr>
        <p:spPr>
          <a:xfrm>
            <a:off x="8275873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E6260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74F674A9-0224-4C2A-8499-64AF34822805}"/>
              </a:ext>
            </a:extLst>
          </p:cNvPr>
          <p:cNvSpPr/>
          <p:nvPr/>
        </p:nvSpPr>
        <p:spPr>
          <a:xfrm>
            <a:off x="6630198" y="2698560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90C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4B6A6A7C-2646-4EFE-AD92-61D2446ABA16}"/>
              </a:ext>
            </a:extLst>
          </p:cNvPr>
          <p:cNvSpPr/>
          <p:nvPr/>
        </p:nvSpPr>
        <p:spPr>
          <a:xfrm>
            <a:off x="4945189" y="2702009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7A3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9F7ACB6D-6D7E-4DC3-B79A-8ADBA55CE9C0}"/>
              </a:ext>
            </a:extLst>
          </p:cNvPr>
          <p:cNvSpPr/>
          <p:nvPr/>
        </p:nvSpPr>
        <p:spPr>
          <a:xfrm>
            <a:off x="3260180" y="2705458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0680C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12DBCA18-0611-44C6-A6D4-F417859D9B45}"/>
              </a:ext>
            </a:extLst>
          </p:cNvPr>
          <p:cNvSpPr/>
          <p:nvPr/>
        </p:nvSpPr>
        <p:spPr>
          <a:xfrm>
            <a:off x="1575171" y="2708907"/>
            <a:ext cx="1948164" cy="750198"/>
          </a:xfrm>
          <a:custGeom>
            <a:avLst/>
            <a:gdLst/>
            <a:ahLst/>
            <a:cxnLst/>
            <a:rect l="l" t="t" r="r" b="b"/>
            <a:pathLst>
              <a:path w="1856605" h="770880">
                <a:moveTo>
                  <a:pt x="0" y="0"/>
                </a:moveTo>
                <a:lnTo>
                  <a:pt x="1393607" y="0"/>
                </a:lnTo>
                <a:lnTo>
                  <a:pt x="1393607" y="120149"/>
                </a:lnTo>
                <a:lnTo>
                  <a:pt x="1544030" y="120149"/>
                </a:lnTo>
                <a:lnTo>
                  <a:pt x="1544030" y="240"/>
                </a:lnTo>
                <a:lnTo>
                  <a:pt x="1856605" y="385440"/>
                </a:lnTo>
                <a:lnTo>
                  <a:pt x="1544030" y="770640"/>
                </a:lnTo>
                <a:lnTo>
                  <a:pt x="1544030" y="650731"/>
                </a:lnTo>
                <a:lnTo>
                  <a:pt x="1393607" y="650731"/>
                </a:lnTo>
                <a:lnTo>
                  <a:pt x="1393607" y="770880"/>
                </a:lnTo>
                <a:lnTo>
                  <a:pt x="0" y="770880"/>
                </a:lnTo>
                <a:close/>
              </a:path>
            </a:pathLst>
          </a:custGeom>
          <a:solidFill>
            <a:sysClr val="window" lastClr="FFFFFF"/>
          </a:solidFill>
          <a:ln w="63500" cap="flat" cmpd="sng" algn="ctr">
            <a:solidFill>
              <a:srgbClr val="576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직사각형 113">
            <a:extLst>
              <a:ext uri="{FF2B5EF4-FFF2-40B4-BE49-F238E27FC236}">
                <a16:creationId xmlns:a16="http://schemas.microsoft.com/office/drawing/2014/main" id="{31511553-7225-4FAE-BE0B-E24BDB94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897" y="2774386"/>
            <a:ext cx="14969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b="1" dirty="0">
                <a:solidFill>
                  <a:srgbClr val="000000">
                    <a:lumMod val="75000"/>
                    <a:lumOff val="25000"/>
                  </a:srgbClr>
                </a:solidFill>
                <a:cs typeface="Arial" charset="0"/>
              </a:rPr>
              <a:t>Camera Acquisition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B27EE-E1DC-49A1-8FF3-9415DC9022DF}"/>
              </a:ext>
            </a:extLst>
          </p:cNvPr>
          <p:cNvSpPr txBox="1"/>
          <p:nvPr/>
        </p:nvSpPr>
        <p:spPr>
          <a:xfrm>
            <a:off x="3591322" y="2885544"/>
            <a:ext cx="102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Resize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9AE64-B7F1-4FC8-B8EE-DE1A5EC144D6}"/>
              </a:ext>
            </a:extLst>
          </p:cNvPr>
          <p:cNvSpPr txBox="1"/>
          <p:nvPr/>
        </p:nvSpPr>
        <p:spPr>
          <a:xfrm>
            <a:off x="5156528" y="2912885"/>
            <a:ext cx="152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Preparation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F939A-7A16-46E8-89A9-7D77452A9302}"/>
              </a:ext>
            </a:extLst>
          </p:cNvPr>
          <p:cNvSpPr txBox="1"/>
          <p:nvPr/>
        </p:nvSpPr>
        <p:spPr>
          <a:xfrm>
            <a:off x="6819341" y="2760840"/>
            <a:ext cx="136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Model Prediction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FAD94-16B0-4004-B64C-46CE8197FF02}"/>
              </a:ext>
            </a:extLst>
          </p:cNvPr>
          <p:cNvSpPr txBox="1"/>
          <p:nvPr/>
        </p:nvSpPr>
        <p:spPr>
          <a:xfrm>
            <a:off x="8522907" y="2896485"/>
            <a:ext cx="14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Grasp Type</a:t>
            </a:r>
            <a:endParaRPr lang="ko-KR" altLang="en-US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82" y="444334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/>
            <a:r>
              <a:rPr lang="en-US" dirty="0"/>
              <a:t>GP sponsor:  </a:t>
            </a:r>
            <a:r>
              <a:rPr lang="en-US" dirty="0" err="1"/>
              <a:t>IHub</a:t>
            </a:r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22" y="2996952"/>
            <a:ext cx="2810159" cy="1734666"/>
          </a:xfr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94" y="2362109"/>
            <a:ext cx="5724636" cy="331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5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 Real-time Module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8" y="3283527"/>
            <a:ext cx="4359252" cy="3025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315795"/>
            <a:ext cx="4313145" cy="29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Graphical 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129899"/>
            <a:ext cx="10733314" cy="57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System functionality: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proportional control.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&gt; Add feedback.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we have a control system ready for the prosthetic hand!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Gained skills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Project management:</a:t>
            </a:r>
          </a:p>
          <a:p>
            <a:pPr marL="0" indent="0">
              <a:buNone/>
            </a:pPr>
            <a:r>
              <a:rPr lang="en-US" dirty="0" smtClean="0"/>
              <a:t>    &gt; Time management, teamwork, cost management … etc.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&gt; Research and guided self learning.</a:t>
            </a:r>
          </a:p>
          <a:p>
            <a:pPr algn="l" rtl="0"/>
            <a:r>
              <a:rPr lang="en-US" dirty="0" smtClean="0"/>
              <a:t>Professional </a:t>
            </a:r>
            <a:r>
              <a:rPr lang="en-US" dirty="0"/>
              <a:t>programming</a:t>
            </a:r>
            <a:r>
              <a:rPr lang="en-US" dirty="0" smtClean="0"/>
              <a:t>.</a:t>
            </a:r>
          </a:p>
          <a:p>
            <a:pPr algn="l" rtl="0"/>
            <a:r>
              <a:rPr lang="en-US" dirty="0" smtClean="0"/>
              <a:t>Data science and engineering.</a:t>
            </a:r>
          </a:p>
          <a:p>
            <a:pPr algn="l" rtl="0"/>
            <a:r>
              <a:rPr lang="en-US" dirty="0"/>
              <a:t>Working within a multidisciplinary environment.</a:t>
            </a:r>
          </a:p>
          <a:p>
            <a:pPr algn="l" rtl="0"/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43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Contribution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85506"/>
              </p:ext>
            </p:extLst>
          </p:nvPr>
        </p:nvGraphicFramePr>
        <p:xfrm>
          <a:off x="1737360" y="1136467"/>
          <a:ext cx="8473440" cy="5452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735">
                  <a:extLst>
                    <a:ext uri="{9D8B030D-6E8A-4147-A177-3AD203B41FA5}">
                      <a16:colId xmlns:a16="http://schemas.microsoft.com/office/drawing/2014/main" val="1656906692"/>
                    </a:ext>
                  </a:extLst>
                </a:gridCol>
                <a:gridCol w="1304641">
                  <a:extLst>
                    <a:ext uri="{9D8B030D-6E8A-4147-A177-3AD203B41FA5}">
                      <a16:colId xmlns:a16="http://schemas.microsoft.com/office/drawing/2014/main" val="449807344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3551614608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695440707"/>
                    </a:ext>
                  </a:extLst>
                </a:gridCol>
                <a:gridCol w="1694688">
                  <a:extLst>
                    <a:ext uri="{9D8B030D-6E8A-4147-A177-3AD203B41FA5}">
                      <a16:colId xmlns:a16="http://schemas.microsoft.com/office/drawing/2014/main" val="546761996"/>
                    </a:ext>
                  </a:extLst>
                </a:gridCol>
              </a:tblGrid>
              <a:tr h="3845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Hamza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Ghadir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Mostafa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14763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r>
                        <a:rPr lang="en-US" baseline="0" dirty="0" smtClean="0"/>
                        <a:t> and Reading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9770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EMG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033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CV Module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21568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850444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00817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Result 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6521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Troubleshooting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421052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IHub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03769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Communication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2246"/>
                  </a:ext>
                </a:extLst>
              </a:tr>
              <a:tr h="663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GUI &amp; EMG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9984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82982"/>
                  </a:ext>
                </a:extLst>
              </a:tr>
            </a:tbl>
          </a:graphicData>
        </a:graphic>
      </p:graphicFrame>
      <p:sp>
        <p:nvSpPr>
          <p:cNvPr id="3" name="5-Point Star 2"/>
          <p:cNvSpPr/>
          <p:nvPr/>
        </p:nvSpPr>
        <p:spPr>
          <a:xfrm>
            <a:off x="4073236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5472545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8631381" y="1704108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073236" y="223750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4073236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72545" y="2639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8603672" y="223750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472545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5-Point Star 12"/>
          <p:cNvSpPr/>
          <p:nvPr/>
        </p:nvSpPr>
        <p:spPr>
          <a:xfrm>
            <a:off x="6968836" y="3013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6968836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8582891" y="3415137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4100945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8603672" y="3789210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5-Point Star 17"/>
          <p:cNvSpPr/>
          <p:nvPr/>
        </p:nvSpPr>
        <p:spPr>
          <a:xfrm>
            <a:off x="5472545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5-Point Star 18"/>
          <p:cNvSpPr/>
          <p:nvPr/>
        </p:nvSpPr>
        <p:spPr>
          <a:xfrm>
            <a:off x="6968836" y="4163283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5-Point Star 19"/>
          <p:cNvSpPr/>
          <p:nvPr/>
        </p:nvSpPr>
        <p:spPr>
          <a:xfrm>
            <a:off x="41009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5-Point Star 20"/>
          <p:cNvSpPr/>
          <p:nvPr/>
        </p:nvSpPr>
        <p:spPr>
          <a:xfrm>
            <a:off x="5472545" y="4537356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5-Point Star 21"/>
          <p:cNvSpPr/>
          <p:nvPr/>
        </p:nvSpPr>
        <p:spPr>
          <a:xfrm>
            <a:off x="6968836" y="453735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5-Point Star 22"/>
          <p:cNvSpPr/>
          <p:nvPr/>
        </p:nvSpPr>
        <p:spPr>
          <a:xfrm>
            <a:off x="8631381" y="4537354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5-Point Star 23"/>
          <p:cNvSpPr/>
          <p:nvPr/>
        </p:nvSpPr>
        <p:spPr>
          <a:xfrm>
            <a:off x="5472545" y="5098465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6968836" y="554180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4073236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5472545" y="5895099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5-Point Star 27"/>
          <p:cNvSpPr/>
          <p:nvPr/>
        </p:nvSpPr>
        <p:spPr>
          <a:xfrm>
            <a:off x="6975764" y="5915882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5-Point Star 28"/>
          <p:cNvSpPr/>
          <p:nvPr/>
        </p:nvSpPr>
        <p:spPr>
          <a:xfrm>
            <a:off x="8603672" y="5915881"/>
            <a:ext cx="374074" cy="37407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7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	 Problem definition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7640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l" rtl="0"/>
            <a:r>
              <a:rPr lang="en-US" dirty="0"/>
              <a:t> Amputation problem and</a:t>
            </a:r>
          </a:p>
          <a:p>
            <a:pPr marL="0" indent="0">
              <a:buNone/>
            </a:pPr>
            <a:r>
              <a:rPr lang="en-US" dirty="0"/>
              <a:t>    current status.</a:t>
            </a:r>
          </a:p>
          <a:p>
            <a:pPr marL="0" indent="0">
              <a:buNone/>
            </a:pPr>
            <a:endParaRPr lang="en-US" dirty="0"/>
          </a:p>
          <a:p>
            <a:pPr algn="l" rtl="0"/>
            <a:r>
              <a:rPr lang="en-US" dirty="0" err="1"/>
              <a:t>Transradial</a:t>
            </a:r>
            <a:r>
              <a:rPr lang="en-US" dirty="0"/>
              <a:t> amputation: a story of </a:t>
            </a:r>
          </a:p>
          <a:p>
            <a:pPr marL="0" indent="0">
              <a:buNone/>
            </a:pPr>
            <a:r>
              <a:rPr lang="en-US" dirty="0"/>
              <a:t>dexterous control.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EMG:</a:t>
            </a:r>
          </a:p>
          <a:p>
            <a:pPr marL="0" indent="0">
              <a:buNone/>
            </a:pPr>
            <a:r>
              <a:rPr lang="en-US" dirty="0"/>
              <a:t>    &gt;Signal loss due to muscle atrophy.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 hybrid control to</a:t>
            </a:r>
          </a:p>
          <a:p>
            <a:pPr marL="0" indent="0"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restore minimum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04" y="1371600"/>
            <a:ext cx="1784207" cy="449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1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scenario</a:t>
            </a:r>
            <a:endParaRPr lang="en-US" dirty="0"/>
          </a:p>
        </p:txBody>
      </p:sp>
      <p:pic>
        <p:nvPicPr>
          <p:cNvPr id="4" name="All-seeing ha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9495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EMG commands:</a:t>
            </a:r>
          </a:p>
          <a:p>
            <a:pPr marL="0" indent="0">
              <a:buNone/>
            </a:pPr>
            <a:r>
              <a:rPr lang="en-US" dirty="0" smtClean="0"/>
              <a:t>Initiation, confirm, cancel, power off.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CV grasp types:</a:t>
            </a:r>
          </a:p>
          <a:p>
            <a:pPr marL="0" indent="0">
              <a:buNone/>
            </a:pPr>
            <a:r>
              <a:rPr lang="en-US" dirty="0" smtClean="0"/>
              <a:t>Pinch, neutral, tripod, pronated.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Prosthetic hand modes:</a:t>
            </a:r>
          </a:p>
          <a:p>
            <a:pPr marL="0" indent="0">
              <a:buNone/>
            </a:pPr>
            <a:r>
              <a:rPr lang="en-US" dirty="0" smtClean="0"/>
              <a:t>Rest, </a:t>
            </a:r>
            <a:r>
              <a:rPr lang="en-US" dirty="0" err="1"/>
              <a:t>p</a:t>
            </a:r>
            <a:r>
              <a:rPr lang="en-US" dirty="0" err="1" smtClean="0"/>
              <a:t>reshape</a:t>
            </a:r>
            <a:r>
              <a:rPr lang="en-US" dirty="0" smtClean="0"/>
              <a:t>, grasp, release.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1413164"/>
            <a:ext cx="10681855" cy="544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9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" y="1442452"/>
            <a:ext cx="10511457" cy="541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algorith</a:t>
            </a:r>
            <a:r>
              <a:rPr lang="en-US" dirty="0"/>
              <a:t>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221798"/>
            <a:ext cx="718185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Allppt-Diagram-Theme-Color-0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12919</TotalTime>
  <Words>584</Words>
  <Application>Microsoft Office PowerPoint</Application>
  <PresentationFormat>Widescreen</PresentationFormat>
  <Paragraphs>213</Paragraphs>
  <Slides>35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맑은 고딕</vt:lpstr>
      <vt:lpstr>Adobe Garamond Pro Bold</vt:lpstr>
      <vt:lpstr>-apple-system</vt:lpstr>
      <vt:lpstr>Arial</vt:lpstr>
      <vt:lpstr>Arial Unicode MS</vt:lpstr>
      <vt:lpstr>Calibri</vt:lpstr>
      <vt:lpstr>Times New Roman</vt:lpstr>
      <vt:lpstr>Wingdings</vt:lpstr>
      <vt:lpstr>Office Theme</vt:lpstr>
      <vt:lpstr>4_Office Theme</vt:lpstr>
      <vt:lpstr>5_Office Theme</vt:lpstr>
      <vt:lpstr>7_Office Theme</vt:lpstr>
      <vt:lpstr>8_Office Theme</vt:lpstr>
      <vt:lpstr>Computer Vision and Neural Machine Interface for Upper Limb Prostheses</vt:lpstr>
      <vt:lpstr>Agenda</vt:lpstr>
      <vt:lpstr>GP sponsor:  IHub  </vt:lpstr>
      <vt:lpstr>  Problem definition</vt:lpstr>
      <vt:lpstr>Action scenario</vt:lpstr>
      <vt:lpstr>System parameters</vt:lpstr>
      <vt:lpstr>System design</vt:lpstr>
      <vt:lpstr>Integration algorithm</vt:lpstr>
      <vt:lpstr>Integration algorithm</vt:lpstr>
      <vt:lpstr>EMG Module</vt:lpstr>
      <vt:lpstr> EMG Module: Block diagram </vt:lpstr>
      <vt:lpstr>EMG Module: Dataset</vt:lpstr>
      <vt:lpstr>EMG Module: Methodology</vt:lpstr>
      <vt:lpstr>EMG Module: Feature Extraction</vt:lpstr>
      <vt:lpstr> EMG Module: Classifier </vt:lpstr>
      <vt:lpstr>EMG Module: Results</vt:lpstr>
      <vt:lpstr>CV Module</vt:lpstr>
      <vt:lpstr>CV Module: Methodology</vt:lpstr>
      <vt:lpstr>CV Module: ALOI Dataset</vt:lpstr>
      <vt:lpstr>CV Module: ALOI Dataset</vt:lpstr>
      <vt:lpstr>CV Module: Architecture</vt:lpstr>
      <vt:lpstr>CV Module: Architecture</vt:lpstr>
      <vt:lpstr>CV Module: Common Problems</vt:lpstr>
      <vt:lpstr>CV Module: Results</vt:lpstr>
      <vt:lpstr>Real-time System</vt:lpstr>
      <vt:lpstr>System Implementation</vt:lpstr>
      <vt:lpstr>EMG Acquisition in Real-time  </vt:lpstr>
      <vt:lpstr>EMG Classifier in Real-time</vt:lpstr>
      <vt:lpstr>Computer Vision in Real-time </vt:lpstr>
      <vt:lpstr>Computer Vision Results</vt:lpstr>
      <vt:lpstr>System Graphical User Interface</vt:lpstr>
      <vt:lpstr>Future sight</vt:lpstr>
      <vt:lpstr>Gained skills</vt:lpstr>
      <vt:lpstr>Team Contribution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Hanna Nabil</cp:lastModifiedBy>
  <cp:revision>66</cp:revision>
  <dcterms:created xsi:type="dcterms:W3CDTF">2018-02-18T19:39:47Z</dcterms:created>
  <dcterms:modified xsi:type="dcterms:W3CDTF">2018-07-17T21:46:38Z</dcterms:modified>
</cp:coreProperties>
</file>